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7" r:id="rId2"/>
    <p:sldId id="266" r:id="rId3"/>
    <p:sldId id="257" r:id="rId4"/>
    <p:sldId id="258" r:id="rId5"/>
    <p:sldId id="259" r:id="rId6"/>
    <p:sldId id="260" r:id="rId7"/>
    <p:sldId id="268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Barlow Condensed" panose="00000506000000000000" pitchFamily="2" charset="0"/>
      <p:regular r:id="rId15"/>
    </p:embeddedFont>
    <p:embeddedFont>
      <p:font typeface="Barlow Condensed Heavy Italics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Magnolia Script" panose="020B0604020202020204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oppins Bold" panose="020B0604020202020204" charset="0"/>
      <p:regular r:id="rId21"/>
    </p:embeddedFont>
    <p:embeddedFont>
      <p:font typeface="Poppins Medium" panose="00000600000000000000" pitchFamily="2" charset="0"/>
      <p:regular r:id="rId22"/>
    </p:embeddedFont>
    <p:embeddedFont>
      <p:font typeface="Poppins Medium Italics" panose="020B0604020202020204" charset="0"/>
      <p:regular r:id="rId23"/>
    </p:embeddedFont>
    <p:embeddedFont>
      <p:font typeface="Raleway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8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D17C6-B253-4E43-83AE-F06FCF7EA8B8}" type="datetimeFigureOut">
              <a:rPr lang="en-MY" smtClean="0"/>
              <a:t>13/5/2025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194BA-D9B9-497B-90D0-1A13B0A09A9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58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A7F7C-2BAD-1BFD-02B7-E1740282E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214A02-87B2-6FA7-BB1E-EFF129E710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CAEB31F-C9B7-A889-7550-39E8B3C7EC2C}"/>
              </a:ext>
            </a:extLst>
          </p:cNvPr>
          <p:cNvSpPr txBox="1"/>
          <p:nvPr/>
        </p:nvSpPr>
        <p:spPr>
          <a:xfrm>
            <a:off x="622330" y="709060"/>
            <a:ext cx="8641444" cy="10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6"/>
              </a:lnSpc>
              <a:spcBef>
                <a:spcPct val="0"/>
              </a:spcBef>
            </a:pPr>
            <a:endParaRPr lang="en-US" sz="74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3" name="vecteezy_the-footage-animation-of-countdown-timer-from-5-seconds_5148996">
            <a:hlinkClick r:id="" action="ppaction://media"/>
            <a:extLst>
              <a:ext uri="{FF2B5EF4-FFF2-40B4-BE49-F238E27FC236}">
                <a16:creationId xmlns:a16="http://schemas.microsoft.com/office/drawing/2014/main" id="{2F00A0D9-870A-FD2A-0152-B2A2A483E9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929814" y="942975"/>
          <a:ext cx="14602012" cy="7457863"/>
        </p:xfrm>
        <a:graphic>
          <a:graphicData uri="http://schemas.openxmlformats.org/drawingml/2006/table">
            <a:tbl>
              <a:tblPr/>
              <a:tblGrid>
                <a:gridCol w="251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0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19231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KAN_RGB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CNN_RGB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605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Validation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FF211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97.37%</a:t>
                      </a: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(Slightly Higher)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96.30%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3350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Training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83.11 minutes (Significantly Slower)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211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5.31 minutes 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(Much Faster)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4677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Inference Sped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174.85 ms (Slower, ~5-6 FPS)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FF211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23.50 ms</a:t>
                      </a: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(Faster, ~40-42 FPS)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929814" y="8697828"/>
            <a:ext cx="6985586" cy="49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</a:pPr>
            <a:r>
              <a:rPr lang="en-US" sz="288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Hardware: Nvidia Geforce RTX 3050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5887720" y="-811995"/>
            <a:ext cx="4313283" cy="4373418"/>
          </a:xfrm>
          <a:custGeom>
            <a:avLst/>
            <a:gdLst/>
            <a:ahLst/>
            <a:cxnLst/>
            <a:rect l="l" t="t" r="r" b="b"/>
            <a:pathLst>
              <a:path w="4313283" h="4373418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 flipH="1" flipV="1">
            <a:off x="14158001" y="6463808"/>
            <a:ext cx="6775868" cy="4114800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-772581" y="5777357"/>
            <a:ext cx="4313283" cy="4373418"/>
          </a:xfrm>
          <a:custGeom>
            <a:avLst/>
            <a:gdLst/>
            <a:ahLst/>
            <a:cxnLst/>
            <a:rect l="l" t="t" r="r" b="b"/>
            <a:pathLst>
              <a:path w="4313283" h="4373418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TextBox 6"/>
          <p:cNvSpPr txBox="1"/>
          <p:nvPr/>
        </p:nvSpPr>
        <p:spPr>
          <a:xfrm>
            <a:off x="1028700" y="790575"/>
            <a:ext cx="6272808" cy="152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7582" y="3858621"/>
            <a:ext cx="5380783" cy="181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4"/>
              </a:lnSpc>
            </a:pPr>
            <a:r>
              <a:rPr lang="en-US" sz="2596" spc="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CNN provides the </a:t>
            </a:r>
            <a:r>
              <a:rPr lang="en-US" sz="2596" b="1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best balance</a:t>
            </a:r>
            <a:r>
              <a:rPr lang="en-US" sz="2596" spc="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between </a:t>
            </a:r>
            <a:r>
              <a:rPr lang="en-US" sz="2596" b="1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 accuracy</a:t>
            </a:r>
            <a:r>
              <a:rPr lang="en-US" sz="2596" spc="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(&gt;96%) and the crucial requirement for real-time </a:t>
            </a:r>
            <a:r>
              <a:rPr lang="en-US" sz="2596" b="1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processing speed</a:t>
            </a:r>
            <a:r>
              <a:rPr lang="en-US" sz="2596" spc="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7582" y="2654798"/>
            <a:ext cx="5508724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CNN Performs Best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40993" y="3858621"/>
            <a:ext cx="5982181" cy="182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4"/>
              </a:lnSpc>
            </a:pPr>
            <a:r>
              <a:rPr lang="en-US" sz="2596" spc="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KAN, while slightly more accurate in this study, it came at a </a:t>
            </a:r>
            <a:r>
              <a:rPr lang="en-US" sz="2596" b="1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substantial cost</a:t>
            </a:r>
            <a:r>
              <a:rPr lang="en-US" sz="2596" spc="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 terms of </a:t>
            </a:r>
            <a:r>
              <a:rPr lang="en-US" sz="2596" b="1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time</a:t>
            </a:r>
            <a:r>
              <a:rPr lang="en-US" sz="2596" spc="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596" b="1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inference speed</a:t>
            </a:r>
            <a:r>
              <a:rPr lang="en-US" sz="2596" spc="2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40993" y="2654798"/>
            <a:ext cx="7261007" cy="76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KAN Accuracy Trade-off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92302" y="6521834"/>
            <a:ext cx="1050339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CNN wins the battle!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325529" y="3404967"/>
            <a:ext cx="18939059" cy="1464829"/>
            <a:chOff x="0" y="0"/>
            <a:chExt cx="4988065" cy="385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8065" cy="385799"/>
            </a:xfrm>
            <a:custGeom>
              <a:avLst/>
              <a:gdLst/>
              <a:ahLst/>
              <a:cxnLst/>
              <a:rect l="l" t="t" r="r" b="b"/>
              <a:pathLst>
                <a:path w="4988065" h="385799">
                  <a:moveTo>
                    <a:pt x="0" y="0"/>
                  </a:moveTo>
                  <a:lnTo>
                    <a:pt x="4988065" y="0"/>
                  </a:lnTo>
                  <a:lnTo>
                    <a:pt x="498806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4988065" cy="357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326993" y="4137382"/>
            <a:ext cx="3980134" cy="4114800"/>
          </a:xfrm>
          <a:custGeom>
            <a:avLst/>
            <a:gdLst/>
            <a:ahLst/>
            <a:cxnLst/>
            <a:rect l="l" t="t" r="r" b="b"/>
            <a:pathLst>
              <a:path w="3980134" h="4114800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0" y="1588548"/>
            <a:ext cx="2549517" cy="2585062"/>
          </a:xfrm>
          <a:custGeom>
            <a:avLst/>
            <a:gdLst/>
            <a:ahLst/>
            <a:cxnLst/>
            <a:rect l="l" t="t" r="r" b="b"/>
            <a:pathLst>
              <a:path w="2549517" h="2585062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16543611" y="3404967"/>
            <a:ext cx="2549517" cy="2585062"/>
          </a:xfrm>
          <a:custGeom>
            <a:avLst/>
            <a:gdLst/>
            <a:ahLst/>
            <a:cxnLst/>
            <a:rect l="l" t="t" r="r" b="b"/>
            <a:pathLst>
              <a:path w="2549517" h="2585062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TextBox 9"/>
          <p:cNvSpPr txBox="1"/>
          <p:nvPr/>
        </p:nvSpPr>
        <p:spPr>
          <a:xfrm>
            <a:off x="2660616" y="3511872"/>
            <a:ext cx="8449147" cy="137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4"/>
              </a:lnSpc>
              <a:spcBef>
                <a:spcPct val="0"/>
              </a:spcBef>
            </a:pPr>
            <a:r>
              <a:rPr lang="en-US" sz="9350" b="1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6692D-49FD-95A4-D6A7-E8192654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AB3FEC-71E5-DE9F-FF27-4F541F386DC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395377-81CF-5411-93BD-DCE0B207ED03}"/>
              </a:ext>
            </a:extLst>
          </p:cNvPr>
          <p:cNvSpPr/>
          <p:nvPr/>
        </p:nvSpPr>
        <p:spPr>
          <a:xfrm>
            <a:off x="13010810" y="1832837"/>
            <a:ext cx="5188712" cy="6621327"/>
          </a:xfrm>
          <a:custGeom>
            <a:avLst/>
            <a:gdLst/>
            <a:ahLst/>
            <a:cxnLst/>
            <a:rect l="l" t="t" r="r" b="b"/>
            <a:pathLst>
              <a:path w="5188712" h="6621327">
                <a:moveTo>
                  <a:pt x="0" y="0"/>
                </a:moveTo>
                <a:lnTo>
                  <a:pt x="5188712" y="0"/>
                </a:lnTo>
                <a:lnTo>
                  <a:pt x="5188712" y="6621326"/>
                </a:lnTo>
                <a:lnTo>
                  <a:pt x="0" y="662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2AE613A-4007-6ED7-A9D5-A7DA7EE7C4F1}"/>
              </a:ext>
            </a:extLst>
          </p:cNvPr>
          <p:cNvSpPr/>
          <p:nvPr/>
        </p:nvSpPr>
        <p:spPr>
          <a:xfrm>
            <a:off x="13010810" y="-155024"/>
            <a:ext cx="6775868" cy="4114800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B8DA4EA-B22D-CD5B-F882-0B2E0F8BDE94}"/>
              </a:ext>
            </a:extLst>
          </p:cNvPr>
          <p:cNvSpPr/>
          <p:nvPr/>
        </p:nvSpPr>
        <p:spPr>
          <a:xfrm flipH="1" flipV="1">
            <a:off x="12417225" y="6172200"/>
            <a:ext cx="6775868" cy="4114800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677586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9" y="0"/>
                </a:lnTo>
                <a:lnTo>
                  <a:pt x="6775869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6367B75-3186-715C-D3EA-AEE7A40CD41C}"/>
              </a:ext>
            </a:extLst>
          </p:cNvPr>
          <p:cNvSpPr/>
          <p:nvPr/>
        </p:nvSpPr>
        <p:spPr>
          <a:xfrm>
            <a:off x="9263774" y="-842039"/>
            <a:ext cx="6775868" cy="4114800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3D7628A-76F5-6329-0FB3-8DFA867262B9}"/>
              </a:ext>
            </a:extLst>
          </p:cNvPr>
          <p:cNvSpPr/>
          <p:nvPr/>
        </p:nvSpPr>
        <p:spPr>
          <a:xfrm>
            <a:off x="15204378" y="2552466"/>
            <a:ext cx="3083622" cy="3126612"/>
          </a:xfrm>
          <a:custGeom>
            <a:avLst/>
            <a:gdLst/>
            <a:ahLst/>
            <a:cxnLst/>
            <a:rect l="l" t="t" r="r" b="b"/>
            <a:pathLst>
              <a:path w="3083622" h="3126612">
                <a:moveTo>
                  <a:pt x="0" y="0"/>
                </a:moveTo>
                <a:lnTo>
                  <a:pt x="3083622" y="0"/>
                </a:lnTo>
                <a:lnTo>
                  <a:pt x="3083622" y="3126612"/>
                </a:lnTo>
                <a:lnTo>
                  <a:pt x="0" y="3126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FFD933A-081B-0F4C-FCFA-AA2621747C6B}"/>
              </a:ext>
            </a:extLst>
          </p:cNvPr>
          <p:cNvSpPr/>
          <p:nvPr/>
        </p:nvSpPr>
        <p:spPr>
          <a:xfrm>
            <a:off x="30241" y="-32596"/>
            <a:ext cx="2549517" cy="2585062"/>
          </a:xfrm>
          <a:custGeom>
            <a:avLst/>
            <a:gdLst/>
            <a:ahLst/>
            <a:cxnLst/>
            <a:rect l="l" t="t" r="r" b="b"/>
            <a:pathLst>
              <a:path w="2549517" h="2585062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A4C3D88-3016-DFD5-5A42-04A47C425B2E}"/>
              </a:ext>
            </a:extLst>
          </p:cNvPr>
          <p:cNvSpPr txBox="1"/>
          <p:nvPr/>
        </p:nvSpPr>
        <p:spPr>
          <a:xfrm>
            <a:off x="622330" y="709060"/>
            <a:ext cx="8641444" cy="497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6"/>
              </a:lnSpc>
              <a:spcBef>
                <a:spcPct val="0"/>
              </a:spcBef>
            </a:pPr>
            <a:r>
              <a:rPr lang="en-US" sz="7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When Every Second Counts: Can </a:t>
            </a:r>
            <a:r>
              <a:rPr lang="en-US" sz="7400" b="1">
                <a:solidFill>
                  <a:srgbClr val="FF8200"/>
                </a:solidFill>
                <a:latin typeface="Poppins Bold"/>
                <a:ea typeface="Poppins Bold"/>
                <a:cs typeface="Poppins Bold"/>
                <a:sym typeface="Poppins Bold"/>
              </a:rPr>
              <a:t>CNN</a:t>
            </a:r>
            <a:r>
              <a:rPr lang="en-US" sz="7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and </a:t>
            </a:r>
            <a:r>
              <a:rPr lang="en-US" sz="7400" b="1">
                <a:solidFill>
                  <a:srgbClr val="FF8200"/>
                </a:solidFill>
                <a:latin typeface="Poppins Bold"/>
                <a:ea typeface="Poppins Bold"/>
                <a:cs typeface="Poppins Bold"/>
                <a:sym typeface="Poppins Bold"/>
              </a:rPr>
              <a:t>KAN</a:t>
            </a:r>
            <a:r>
              <a:rPr lang="en-US" sz="7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Prevent the Next Tragedy?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3F77A0F-779D-B086-A2CD-AC41D5EFC523}"/>
              </a:ext>
            </a:extLst>
          </p:cNvPr>
          <p:cNvSpPr/>
          <p:nvPr/>
        </p:nvSpPr>
        <p:spPr>
          <a:xfrm>
            <a:off x="30241" y="8923958"/>
            <a:ext cx="3771432" cy="1329498"/>
          </a:xfrm>
          <a:custGeom>
            <a:avLst/>
            <a:gdLst/>
            <a:ahLst/>
            <a:cxnLst/>
            <a:rect l="l" t="t" r="r" b="b"/>
            <a:pathLst>
              <a:path w="3771432" h="1329498">
                <a:moveTo>
                  <a:pt x="0" y="0"/>
                </a:moveTo>
                <a:lnTo>
                  <a:pt x="3771431" y="0"/>
                </a:lnTo>
                <a:lnTo>
                  <a:pt x="3771431" y="1329497"/>
                </a:lnTo>
                <a:lnTo>
                  <a:pt x="0" y="13294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D6C518C-084C-EDAD-0F94-42A2A476AA6F}"/>
              </a:ext>
            </a:extLst>
          </p:cNvPr>
          <p:cNvSpPr/>
          <p:nvPr/>
        </p:nvSpPr>
        <p:spPr>
          <a:xfrm>
            <a:off x="3389859" y="8772619"/>
            <a:ext cx="9807886" cy="1936972"/>
          </a:xfrm>
          <a:custGeom>
            <a:avLst/>
            <a:gdLst/>
            <a:ahLst/>
            <a:cxnLst/>
            <a:rect l="l" t="t" r="r" b="b"/>
            <a:pathLst>
              <a:path w="9807886" h="1936972">
                <a:moveTo>
                  <a:pt x="0" y="0"/>
                </a:moveTo>
                <a:lnTo>
                  <a:pt x="9807886" y="0"/>
                </a:lnTo>
                <a:lnTo>
                  <a:pt x="9807886" y="1936972"/>
                </a:lnTo>
                <a:lnTo>
                  <a:pt x="0" y="1936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969" b="-3969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CDF065B-ACDD-79AE-E227-FCF1E0897CB9}"/>
              </a:ext>
            </a:extLst>
          </p:cNvPr>
          <p:cNvSpPr txBox="1"/>
          <p:nvPr/>
        </p:nvSpPr>
        <p:spPr>
          <a:xfrm>
            <a:off x="622330" y="6952950"/>
            <a:ext cx="12192125" cy="103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1"/>
              </a:lnSpc>
            </a:pPr>
            <a:r>
              <a:rPr lang="en-US" sz="3097" b="1">
                <a:solidFill>
                  <a:srgbClr val="55555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Joash Alwinn Voon Dirui, Tan Hoong Guan</a:t>
            </a:r>
          </a:p>
          <a:p>
            <a:pPr algn="l">
              <a:lnSpc>
                <a:spcPts val="2389"/>
              </a:lnSpc>
            </a:pPr>
            <a:r>
              <a:rPr lang="en-US" sz="2297" b="1">
                <a:solidFill>
                  <a:srgbClr val="55555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Tunku Abdul Rahman University of Management and Technology (TARUMT)</a:t>
            </a:r>
          </a:p>
          <a:p>
            <a:pPr algn="l">
              <a:lnSpc>
                <a:spcPts val="2389"/>
              </a:lnSpc>
            </a:pPr>
            <a:r>
              <a:rPr lang="en-US" sz="2297" b="1">
                <a:solidFill>
                  <a:srgbClr val="55555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Bachelors in Data Science (Honours) - RDS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CD5515A-C0B4-76B6-932C-B4BEAB1F807A}"/>
              </a:ext>
            </a:extLst>
          </p:cNvPr>
          <p:cNvSpPr txBox="1"/>
          <p:nvPr/>
        </p:nvSpPr>
        <p:spPr>
          <a:xfrm>
            <a:off x="622330" y="5876602"/>
            <a:ext cx="8521670" cy="34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5"/>
              </a:lnSpc>
              <a:spcBef>
                <a:spcPct val="0"/>
              </a:spcBef>
            </a:pPr>
            <a:r>
              <a:rPr lang="en-US" sz="2397" b="1" i="1">
                <a:solidFill>
                  <a:srgbClr val="000000"/>
                </a:solidFill>
                <a:latin typeface="Poppins Medium Italics"/>
                <a:ea typeface="Poppins Medium Italics"/>
                <a:cs typeface="Poppins Medium Italics"/>
                <a:sym typeface="Poppins Medium Italics"/>
              </a:rPr>
              <a:t>In drowning, every second truly counts.</a:t>
            </a:r>
          </a:p>
        </p:txBody>
      </p:sp>
    </p:spTree>
    <p:extLst>
      <p:ext uri="{BB962C8B-B14F-4D97-AF65-F5344CB8AC3E}">
        <p14:creationId xmlns:p14="http://schemas.microsoft.com/office/powerpoint/2010/main" val="1265651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5887720" y="-811995"/>
            <a:ext cx="4313283" cy="4373418"/>
          </a:xfrm>
          <a:custGeom>
            <a:avLst/>
            <a:gdLst/>
            <a:ahLst/>
            <a:cxnLst/>
            <a:rect l="l" t="t" r="r" b="b"/>
            <a:pathLst>
              <a:path w="4313283" h="4373418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-772581" y="5777357"/>
            <a:ext cx="4313283" cy="4373418"/>
          </a:xfrm>
          <a:custGeom>
            <a:avLst/>
            <a:gdLst/>
            <a:ahLst/>
            <a:cxnLst/>
            <a:rect l="l" t="t" r="r" b="b"/>
            <a:pathLst>
              <a:path w="4313283" h="4373418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 flipH="1" flipV="1">
            <a:off x="14158001" y="6463808"/>
            <a:ext cx="6775868" cy="4114800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5967974" y="2650173"/>
            <a:ext cx="6352053" cy="3576606"/>
          </a:xfrm>
          <a:custGeom>
            <a:avLst/>
            <a:gdLst/>
            <a:ahLst/>
            <a:cxnLst/>
            <a:rect l="l" t="t" r="r" b="b"/>
            <a:pathLst>
              <a:path w="6352053" h="3576606">
                <a:moveTo>
                  <a:pt x="0" y="0"/>
                </a:moveTo>
                <a:lnTo>
                  <a:pt x="6352052" y="0"/>
                </a:lnTo>
                <a:lnTo>
                  <a:pt x="6352052" y="3576606"/>
                </a:lnTo>
                <a:lnTo>
                  <a:pt x="0" y="3576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7"/>
          <p:cNvSpPr txBox="1"/>
          <p:nvPr/>
        </p:nvSpPr>
        <p:spPr>
          <a:xfrm>
            <a:off x="5202955" y="530482"/>
            <a:ext cx="7882090" cy="170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 spc="28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</a:p>
          <a:p>
            <a:pPr algn="ctr">
              <a:lnSpc>
                <a:spcPts val="4479"/>
              </a:lnSpc>
            </a:pPr>
            <a:r>
              <a:rPr lang="en-US" sz="3999" b="1" i="1" spc="283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 PROVEN AND WIDELY USED IN IMAGE RECOGNITION TASKS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468" y="6245829"/>
            <a:ext cx="6075177" cy="170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 spc="283">
                <a:solidFill>
                  <a:srgbClr val="19191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</a:p>
          <a:p>
            <a:pPr algn="ctr">
              <a:lnSpc>
                <a:spcPts val="4479"/>
              </a:lnSpc>
            </a:pPr>
            <a:r>
              <a:rPr lang="en-US" sz="3999" b="1" i="1" spc="283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STRONG TRACK RECORD IN </a:t>
            </a:r>
          </a:p>
          <a:p>
            <a:pPr algn="ctr">
              <a:lnSpc>
                <a:spcPts val="4479"/>
              </a:lnSpc>
            </a:pPr>
            <a:r>
              <a:rPr lang="en-US" sz="3999" b="1" i="1" spc="283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COMPUTER VISION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17653" y="6256551"/>
            <a:ext cx="7026708" cy="170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 spc="283">
                <a:solidFill>
                  <a:srgbClr val="19191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</a:p>
          <a:p>
            <a:pPr algn="ctr">
              <a:lnSpc>
                <a:spcPts val="4479"/>
              </a:lnSpc>
            </a:pPr>
            <a:r>
              <a:rPr lang="en-US" sz="3999" b="1" i="1" spc="283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MATURE MODEL WITH EXTENSIVE</a:t>
            </a:r>
          </a:p>
          <a:p>
            <a:pPr algn="ctr">
              <a:lnSpc>
                <a:spcPts val="4479"/>
              </a:lnSpc>
            </a:pPr>
            <a:r>
              <a:rPr lang="en-US" sz="3999" b="1" i="1" spc="283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RESEARCH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31061" y="1052452"/>
            <a:ext cx="87189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📷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6844634"/>
            <a:ext cx="69746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0185" y="6844634"/>
            <a:ext cx="69746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📚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84887" y="9277350"/>
            <a:ext cx="7718227" cy="37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4"/>
              </a:lnSpc>
              <a:spcBef>
                <a:spcPct val="0"/>
              </a:spcBef>
            </a:pPr>
            <a:r>
              <a:rPr lang="en-US" sz="26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CNN Was Chosen for Drowning Detection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5887720" y="-811995"/>
            <a:ext cx="4313283" cy="4373418"/>
          </a:xfrm>
          <a:custGeom>
            <a:avLst/>
            <a:gdLst/>
            <a:ahLst/>
            <a:cxnLst/>
            <a:rect l="l" t="t" r="r" b="b"/>
            <a:pathLst>
              <a:path w="4313283" h="4373418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-772581" y="5777357"/>
            <a:ext cx="4313283" cy="4373418"/>
          </a:xfrm>
          <a:custGeom>
            <a:avLst/>
            <a:gdLst/>
            <a:ahLst/>
            <a:cxnLst/>
            <a:rect l="l" t="t" r="r" b="b"/>
            <a:pathLst>
              <a:path w="4313283" h="4373418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 flipH="1" flipV="1">
            <a:off x="14158001" y="6463808"/>
            <a:ext cx="6775868" cy="4114800"/>
          </a:xfrm>
          <a:custGeom>
            <a:avLst/>
            <a:gdLst/>
            <a:ahLst/>
            <a:cxnLst/>
            <a:rect l="l" t="t" r="r" b="b"/>
            <a:pathLst>
              <a:path w="6775868" h="4114800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5577007" y="2520635"/>
            <a:ext cx="2750893" cy="3667858"/>
          </a:xfrm>
          <a:custGeom>
            <a:avLst/>
            <a:gdLst/>
            <a:ahLst/>
            <a:cxnLst/>
            <a:rect l="l" t="t" r="r" b="b"/>
            <a:pathLst>
              <a:path w="2750893" h="3667858">
                <a:moveTo>
                  <a:pt x="0" y="0"/>
                </a:moveTo>
                <a:lnTo>
                  <a:pt x="2750894" y="0"/>
                </a:lnTo>
                <a:lnTo>
                  <a:pt x="2750894" y="3667858"/>
                </a:lnTo>
                <a:lnTo>
                  <a:pt x="0" y="3667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9960956" y="2520635"/>
            <a:ext cx="2738453" cy="3667858"/>
          </a:xfrm>
          <a:custGeom>
            <a:avLst/>
            <a:gdLst/>
            <a:ahLst/>
            <a:cxnLst/>
            <a:rect l="l" t="t" r="r" b="b"/>
            <a:pathLst>
              <a:path w="2738453" h="3667858">
                <a:moveTo>
                  <a:pt x="0" y="0"/>
                </a:moveTo>
                <a:lnTo>
                  <a:pt x="2738453" y="0"/>
                </a:lnTo>
                <a:lnTo>
                  <a:pt x="2738453" y="3667858"/>
                </a:lnTo>
                <a:lnTo>
                  <a:pt x="0" y="36678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835" b="-4835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TextBox 8"/>
          <p:cNvSpPr txBox="1"/>
          <p:nvPr/>
        </p:nvSpPr>
        <p:spPr>
          <a:xfrm>
            <a:off x="5389981" y="530482"/>
            <a:ext cx="7508037" cy="170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 spc="283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</a:p>
          <a:p>
            <a:pPr algn="ctr">
              <a:lnSpc>
                <a:spcPts val="4479"/>
              </a:lnSpc>
            </a:pPr>
            <a:r>
              <a:rPr lang="en-US" sz="3999" b="1" i="1" spc="283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 A NEW AND LESS EXPLORED MODEL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7277" y="6207543"/>
            <a:ext cx="6075177" cy="226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 spc="283">
                <a:solidFill>
                  <a:srgbClr val="19191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</a:p>
          <a:p>
            <a:pPr algn="ctr">
              <a:lnSpc>
                <a:spcPts val="4479"/>
              </a:lnSpc>
            </a:pPr>
            <a:r>
              <a:rPr lang="en-US" sz="3999" b="1" i="1" spc="283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OFFERS PROMISING RESULTS IN INTERPRETABILITY AND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30182" y="6207543"/>
            <a:ext cx="6666548" cy="170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 spc="283">
                <a:solidFill>
                  <a:srgbClr val="19191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</a:p>
          <a:p>
            <a:pPr algn="ctr">
              <a:lnSpc>
                <a:spcPts val="4479"/>
              </a:lnSpc>
            </a:pPr>
            <a:r>
              <a:rPr lang="en-US" sz="3999" b="1" i="1" spc="283">
                <a:solidFill>
                  <a:srgbClr val="191919"/>
                </a:solidFill>
                <a:latin typeface="Barlow Condensed Heavy Italics"/>
                <a:ea typeface="Barlow Condensed Heavy Italics"/>
                <a:cs typeface="Barlow Condensed Heavy Italics"/>
                <a:sym typeface="Barlow Condensed Heavy Italics"/>
              </a:rPr>
              <a:t>WANTED TO EXPERIMENT WITH SOMETHING INNOVATIVE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18087" y="1052452"/>
            <a:ext cx="87189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📷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809" y="6844634"/>
            <a:ext cx="69746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32714" y="6844634"/>
            <a:ext cx="69746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18998" y="9277350"/>
            <a:ext cx="7650004" cy="37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4"/>
              </a:lnSpc>
              <a:spcBef>
                <a:spcPct val="0"/>
              </a:spcBef>
            </a:pPr>
            <a:r>
              <a:rPr lang="en-US" sz="26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 KAN Was Chosen for Drowning Detection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56551" y="3916732"/>
            <a:ext cx="374899" cy="97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+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0712739" y="4305951"/>
            <a:ext cx="5314633" cy="2666980"/>
          </a:xfrm>
          <a:custGeom>
            <a:avLst/>
            <a:gdLst/>
            <a:ahLst/>
            <a:cxnLst/>
            <a:rect l="l" t="t" r="r" b="b"/>
            <a:pathLst>
              <a:path w="5314633" h="2666980">
                <a:moveTo>
                  <a:pt x="0" y="0"/>
                </a:moveTo>
                <a:lnTo>
                  <a:pt x="5314634" y="0"/>
                </a:lnTo>
                <a:lnTo>
                  <a:pt x="5314634" y="2666980"/>
                </a:lnTo>
                <a:lnTo>
                  <a:pt x="0" y="266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 flipH="1">
            <a:off x="12946399" y="1956063"/>
            <a:ext cx="4312901" cy="7366756"/>
          </a:xfrm>
          <a:custGeom>
            <a:avLst/>
            <a:gdLst/>
            <a:ahLst/>
            <a:cxnLst/>
            <a:rect l="l" t="t" r="r" b="b"/>
            <a:pathLst>
              <a:path w="4312901" h="7366756">
                <a:moveTo>
                  <a:pt x="4312901" y="0"/>
                </a:moveTo>
                <a:lnTo>
                  <a:pt x="0" y="0"/>
                </a:lnTo>
                <a:lnTo>
                  <a:pt x="0" y="7366756"/>
                </a:lnTo>
                <a:lnTo>
                  <a:pt x="4312901" y="7366756"/>
                </a:lnTo>
                <a:lnTo>
                  <a:pt x="43129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/>
          <p:cNvSpPr/>
          <p:nvPr/>
        </p:nvSpPr>
        <p:spPr>
          <a:xfrm>
            <a:off x="15630683" y="784161"/>
            <a:ext cx="5314633" cy="2666980"/>
          </a:xfrm>
          <a:custGeom>
            <a:avLst/>
            <a:gdLst/>
            <a:ahLst/>
            <a:cxnLst/>
            <a:rect l="l" t="t" r="r" b="b"/>
            <a:pathLst>
              <a:path w="5314633" h="2666980">
                <a:moveTo>
                  <a:pt x="0" y="0"/>
                </a:moveTo>
                <a:lnTo>
                  <a:pt x="5314634" y="0"/>
                </a:lnTo>
                <a:lnTo>
                  <a:pt x="5314634" y="2666980"/>
                </a:lnTo>
                <a:lnTo>
                  <a:pt x="0" y="266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4859447" y="8090545"/>
            <a:ext cx="5314633" cy="2666980"/>
          </a:xfrm>
          <a:custGeom>
            <a:avLst/>
            <a:gdLst/>
            <a:ahLst/>
            <a:cxnLst/>
            <a:rect l="l" t="t" r="r" b="b"/>
            <a:pathLst>
              <a:path w="5314633" h="2666980">
                <a:moveTo>
                  <a:pt x="0" y="0"/>
                </a:moveTo>
                <a:lnTo>
                  <a:pt x="5314633" y="0"/>
                </a:lnTo>
                <a:lnTo>
                  <a:pt x="5314633" y="2666980"/>
                </a:lnTo>
                <a:lnTo>
                  <a:pt x="0" y="266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10845531" y="1638545"/>
            <a:ext cx="3083622" cy="3126612"/>
          </a:xfrm>
          <a:custGeom>
            <a:avLst/>
            <a:gdLst/>
            <a:ahLst/>
            <a:cxnLst/>
            <a:rect l="l" t="t" r="r" b="b"/>
            <a:pathLst>
              <a:path w="3083622" h="3126612">
                <a:moveTo>
                  <a:pt x="0" y="0"/>
                </a:moveTo>
                <a:lnTo>
                  <a:pt x="3083621" y="0"/>
                </a:lnTo>
                <a:lnTo>
                  <a:pt x="3083621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TextBox 8"/>
          <p:cNvSpPr txBox="1"/>
          <p:nvPr/>
        </p:nvSpPr>
        <p:spPr>
          <a:xfrm>
            <a:off x="2660616" y="3895228"/>
            <a:ext cx="6483384" cy="277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9"/>
              </a:lnSpc>
              <a:spcBef>
                <a:spcPct val="0"/>
              </a:spcBef>
            </a:pPr>
            <a:r>
              <a:rPr lang="en-US" sz="9999" b="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Review</a:t>
            </a:r>
          </a:p>
        </p:txBody>
      </p:sp>
      <p:sp>
        <p:nvSpPr>
          <p:cNvPr id="9" name="Freeform 9"/>
          <p:cNvSpPr/>
          <p:nvPr/>
        </p:nvSpPr>
        <p:spPr>
          <a:xfrm>
            <a:off x="-1395590" y="5254128"/>
            <a:ext cx="3083622" cy="3126612"/>
          </a:xfrm>
          <a:custGeom>
            <a:avLst/>
            <a:gdLst/>
            <a:ahLst/>
            <a:cxnLst/>
            <a:rect l="l" t="t" r="r" b="b"/>
            <a:pathLst>
              <a:path w="3083622" h="3126612">
                <a:moveTo>
                  <a:pt x="0" y="0"/>
                </a:moveTo>
                <a:lnTo>
                  <a:pt x="3083622" y="0"/>
                </a:lnTo>
                <a:lnTo>
                  <a:pt x="3083622" y="3126612"/>
                </a:lnTo>
                <a:lnTo>
                  <a:pt x="0" y="3126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8803"/>
              </p:ext>
            </p:extLst>
          </p:nvPr>
        </p:nvGraphicFramePr>
        <p:xfrm>
          <a:off x="1929814" y="57150"/>
          <a:ext cx="14428372" cy="10184596"/>
        </p:xfrm>
        <a:graphic>
          <a:graphicData uri="http://schemas.openxmlformats.org/drawingml/2006/table">
            <a:tbl>
              <a:tblPr/>
              <a:tblGrid>
                <a:gridCol w="248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7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6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2520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Contemporary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Convolutional Nerural Network (CNN)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Kolmogorov-Arnold Network (KAN)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5611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Year Founded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1989 (theoretical), widely adopted from 2012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1957 (theoretical), firstly implemented in 2023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9381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Owner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Various implementations, popularised by researchers at University of Toronto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MY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Vladimir Arnold and Andrey Kolmogorov </a:t>
                      </a:r>
                    </a:p>
                    <a:p>
                      <a:pPr marL="0" indent="0" algn="ctr">
                        <a:lnSpc>
                          <a:spcPts val="2940"/>
                        </a:lnSpc>
                        <a:buFontTx/>
                        <a:buNone/>
                        <a:defRPr/>
                      </a:pPr>
                      <a:r>
                        <a:rPr lang="en-MY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- </a:t>
                      </a:r>
                      <a:r>
                        <a:rPr lang="en-US" sz="2100" u="none" strike="noStrike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Initial implementation by Jiashun Chen and colleagues at MIT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5118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Supported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ts val="2936"/>
                        </a:lnSpc>
                        <a:buFontTx/>
                        <a:buChar char="-"/>
                        <a:defRPr/>
                      </a:pPr>
                      <a:r>
                        <a:rPr lang="en-US" sz="2097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Hierarchical feature extraction</a:t>
                      </a:r>
                    </a:p>
                    <a:p>
                      <a:pPr marL="342900" indent="-342900" algn="ctr">
                        <a:lnSpc>
                          <a:spcPts val="2936"/>
                        </a:lnSpc>
                        <a:buFontTx/>
                        <a:buChar char="-"/>
                        <a:defRPr/>
                      </a:pPr>
                      <a:r>
                        <a:rPr lang="en-US" sz="2097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Transfer learning capability, well-established architectures (ResNet, VGG, etc.)</a:t>
                      </a:r>
                    </a:p>
                    <a:p>
                      <a:pPr marL="342900" indent="-342900" algn="ctr">
                        <a:lnSpc>
                          <a:spcPts val="2936"/>
                        </a:lnSpc>
                        <a:buFontTx/>
                        <a:buChar char="-"/>
                        <a:defRPr/>
                      </a:pPr>
                      <a:r>
                        <a:rPr lang="en-US" sz="2097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Extensive community support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ts val="2936"/>
                        </a:lnSpc>
                        <a:buFontTx/>
                        <a:buChar char="-"/>
                        <a:defRPr/>
                      </a:pPr>
                      <a:r>
                        <a:rPr lang="en-US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Learnable activation functions on the network's edges </a:t>
                      </a:r>
                    </a:p>
                    <a:p>
                      <a:pPr marL="342900" indent="-342900" algn="ctr">
                        <a:lnSpc>
                          <a:spcPts val="2936"/>
                        </a:lnSpc>
                        <a:buFontTx/>
                        <a:buChar char="-"/>
                        <a:defRPr/>
                      </a:pPr>
                      <a:r>
                        <a:rPr lang="en-US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Enhancing flexibility </a:t>
                      </a:r>
                    </a:p>
                    <a:p>
                      <a:pPr marL="342900" indent="-342900" algn="ctr">
                        <a:lnSpc>
                          <a:spcPts val="2936"/>
                        </a:lnSpc>
                        <a:buFontTx/>
                        <a:buChar char="-"/>
                        <a:defRPr/>
                      </a:pPr>
                      <a:r>
                        <a:rPr lang="en-US" sz="2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Allowing for more complex function approximation</a:t>
                      </a:r>
                      <a:endParaRPr lang="en-US" sz="2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9666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Common Applications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US" sz="2100" u="none" strike="noStrike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Image classification</a:t>
                      </a:r>
                    </a:p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US" sz="2100" u="none" strike="noStrike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Object detection </a:t>
                      </a:r>
                    </a:p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US" sz="2100" u="none" strike="noStrike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Facial recognition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MY" sz="2100" b="0" i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Time series prediction</a:t>
                      </a:r>
                    </a:p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MY" sz="2100" b="0" i="0" kern="120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Scientific modeling</a:t>
                      </a:r>
                    </a:p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MY" sz="2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Few-shot Learning</a:t>
                      </a:r>
                      <a:endParaRPr lang="en-US" sz="2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5118">
                <a:tc>
                  <a:txBody>
                    <a:bodyPr/>
                    <a:lstStyle/>
                    <a:p>
                      <a:pPr algn="ctr">
                        <a:lnSpc>
                          <a:spcPts val="2936"/>
                        </a:lnSpc>
                        <a:defRPr/>
                      </a:pPr>
                      <a:r>
                        <a:rPr lang="en-US" sz="2097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MY" sz="2400" dirty="0"/>
                        <a:t>- </a:t>
                      </a:r>
                      <a:r>
                        <a:rPr lang="en-MY" sz="2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Black-box behavior</a:t>
                      </a:r>
                    </a:p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MY" sz="2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Dense, entangled features</a:t>
                      </a:r>
                    </a:p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MY" sz="21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Generic interpretability</a:t>
                      </a:r>
                      <a:endParaRPr lang="en-US" sz="21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US" sz="2100" u="none" strike="noStrike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Relatively new with limited community support </a:t>
                      </a:r>
                    </a:p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US" sz="2100" u="none" strike="noStrike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Computational complexity for large-scale applications </a:t>
                      </a:r>
                    </a:p>
                    <a:p>
                      <a:pPr marL="342900" indent="-342900" algn="ctr">
                        <a:lnSpc>
                          <a:spcPts val="2940"/>
                        </a:lnSpc>
                        <a:buFontTx/>
                        <a:buChar char="-"/>
                        <a:defRPr/>
                      </a:pPr>
                      <a:r>
                        <a:rPr lang="en-US" sz="2100" u="none" strike="noStrike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Limited established architectures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BDECF-8665-E222-4E71-BED68C6D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73D4AF-4007-E715-C2B1-9F3DCAF0942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B74362-161A-CC0B-E795-C943194D13FB}"/>
              </a:ext>
            </a:extLst>
          </p:cNvPr>
          <p:cNvSpPr/>
          <p:nvPr/>
        </p:nvSpPr>
        <p:spPr>
          <a:xfrm>
            <a:off x="10712739" y="4305951"/>
            <a:ext cx="5314633" cy="2666980"/>
          </a:xfrm>
          <a:custGeom>
            <a:avLst/>
            <a:gdLst/>
            <a:ahLst/>
            <a:cxnLst/>
            <a:rect l="l" t="t" r="r" b="b"/>
            <a:pathLst>
              <a:path w="5314633" h="2666980">
                <a:moveTo>
                  <a:pt x="0" y="0"/>
                </a:moveTo>
                <a:lnTo>
                  <a:pt x="5314634" y="0"/>
                </a:lnTo>
                <a:lnTo>
                  <a:pt x="5314634" y="2666980"/>
                </a:lnTo>
                <a:lnTo>
                  <a:pt x="0" y="266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3B54A26-2ECA-BCA4-FEDB-7B307428DB5F}"/>
              </a:ext>
            </a:extLst>
          </p:cNvPr>
          <p:cNvSpPr/>
          <p:nvPr/>
        </p:nvSpPr>
        <p:spPr>
          <a:xfrm flipH="1">
            <a:off x="12946399" y="1956063"/>
            <a:ext cx="4312901" cy="7366756"/>
          </a:xfrm>
          <a:custGeom>
            <a:avLst/>
            <a:gdLst/>
            <a:ahLst/>
            <a:cxnLst/>
            <a:rect l="l" t="t" r="r" b="b"/>
            <a:pathLst>
              <a:path w="4312901" h="7366756">
                <a:moveTo>
                  <a:pt x="4312901" y="0"/>
                </a:moveTo>
                <a:lnTo>
                  <a:pt x="0" y="0"/>
                </a:lnTo>
                <a:lnTo>
                  <a:pt x="0" y="7366756"/>
                </a:lnTo>
                <a:lnTo>
                  <a:pt x="4312901" y="7366756"/>
                </a:lnTo>
                <a:lnTo>
                  <a:pt x="43129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7B908A6-D8F4-0700-422B-81C77146C9CB}"/>
              </a:ext>
            </a:extLst>
          </p:cNvPr>
          <p:cNvSpPr/>
          <p:nvPr/>
        </p:nvSpPr>
        <p:spPr>
          <a:xfrm>
            <a:off x="15630683" y="784161"/>
            <a:ext cx="5314633" cy="2666980"/>
          </a:xfrm>
          <a:custGeom>
            <a:avLst/>
            <a:gdLst/>
            <a:ahLst/>
            <a:cxnLst/>
            <a:rect l="l" t="t" r="r" b="b"/>
            <a:pathLst>
              <a:path w="5314633" h="2666980">
                <a:moveTo>
                  <a:pt x="0" y="0"/>
                </a:moveTo>
                <a:lnTo>
                  <a:pt x="5314634" y="0"/>
                </a:lnTo>
                <a:lnTo>
                  <a:pt x="5314634" y="2666980"/>
                </a:lnTo>
                <a:lnTo>
                  <a:pt x="0" y="266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6897306-88FB-76AF-0F35-FEE1D148269E}"/>
              </a:ext>
            </a:extLst>
          </p:cNvPr>
          <p:cNvSpPr/>
          <p:nvPr/>
        </p:nvSpPr>
        <p:spPr>
          <a:xfrm>
            <a:off x="14859447" y="8090545"/>
            <a:ext cx="5314633" cy="2666980"/>
          </a:xfrm>
          <a:custGeom>
            <a:avLst/>
            <a:gdLst/>
            <a:ahLst/>
            <a:cxnLst/>
            <a:rect l="l" t="t" r="r" b="b"/>
            <a:pathLst>
              <a:path w="5314633" h="2666980">
                <a:moveTo>
                  <a:pt x="0" y="0"/>
                </a:moveTo>
                <a:lnTo>
                  <a:pt x="5314633" y="0"/>
                </a:lnTo>
                <a:lnTo>
                  <a:pt x="5314633" y="2666980"/>
                </a:lnTo>
                <a:lnTo>
                  <a:pt x="0" y="266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A77C6BA-22AB-0747-BC6C-3D9872527AE6}"/>
              </a:ext>
            </a:extLst>
          </p:cNvPr>
          <p:cNvSpPr/>
          <p:nvPr/>
        </p:nvSpPr>
        <p:spPr>
          <a:xfrm>
            <a:off x="10845531" y="1638545"/>
            <a:ext cx="3083622" cy="3126612"/>
          </a:xfrm>
          <a:custGeom>
            <a:avLst/>
            <a:gdLst/>
            <a:ahLst/>
            <a:cxnLst/>
            <a:rect l="l" t="t" r="r" b="b"/>
            <a:pathLst>
              <a:path w="3083622" h="3126612">
                <a:moveTo>
                  <a:pt x="0" y="0"/>
                </a:moveTo>
                <a:lnTo>
                  <a:pt x="3083621" y="0"/>
                </a:lnTo>
                <a:lnTo>
                  <a:pt x="3083621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22FD9D-C506-D38E-950C-6E009BC1B1B0}"/>
              </a:ext>
            </a:extLst>
          </p:cNvPr>
          <p:cNvSpPr txBox="1"/>
          <p:nvPr/>
        </p:nvSpPr>
        <p:spPr>
          <a:xfrm>
            <a:off x="2660616" y="3895228"/>
            <a:ext cx="6483384" cy="135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E514A32-A23C-5A4C-EB0C-FCFD8E31489C}"/>
              </a:ext>
            </a:extLst>
          </p:cNvPr>
          <p:cNvSpPr/>
          <p:nvPr/>
        </p:nvSpPr>
        <p:spPr>
          <a:xfrm>
            <a:off x="-1395590" y="5254128"/>
            <a:ext cx="3083622" cy="3126612"/>
          </a:xfrm>
          <a:custGeom>
            <a:avLst/>
            <a:gdLst/>
            <a:ahLst/>
            <a:cxnLst/>
            <a:rect l="l" t="t" r="r" b="b"/>
            <a:pathLst>
              <a:path w="3083622" h="3126612">
                <a:moveTo>
                  <a:pt x="0" y="0"/>
                </a:moveTo>
                <a:lnTo>
                  <a:pt x="3083622" y="0"/>
                </a:lnTo>
                <a:lnTo>
                  <a:pt x="3083622" y="3126612"/>
                </a:lnTo>
                <a:lnTo>
                  <a:pt x="0" y="3126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20503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953471" y="-905211"/>
            <a:ext cx="12097471" cy="12097422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876678" y="3024136"/>
            <a:ext cx="7382622" cy="1010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14"/>
              </a:lnSpc>
            </a:pPr>
            <a:r>
              <a:rPr lang="en-US" sz="5581" b="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Performance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61470" y="4416034"/>
            <a:ext cx="4678530" cy="2757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2286" lvl="1" indent="-426143" algn="l">
              <a:lnSpc>
                <a:spcPts val="5526"/>
              </a:lnSpc>
              <a:buFont typeface="Arial"/>
              <a:buChar char="•"/>
            </a:pPr>
            <a:r>
              <a:rPr lang="en-US" sz="3947" b="1" dirty="0">
                <a:solidFill>
                  <a:srgbClr val="0630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CNN_RGB</a:t>
            </a:r>
          </a:p>
          <a:p>
            <a:pPr marL="852286" lvl="1" indent="-426143" algn="l">
              <a:lnSpc>
                <a:spcPts val="5526"/>
              </a:lnSpc>
              <a:buFont typeface="Arial"/>
              <a:buChar char="•"/>
            </a:pPr>
            <a:r>
              <a:rPr lang="en-US" sz="3947" b="1" dirty="0">
                <a:solidFill>
                  <a:srgbClr val="0630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CNN_Grayscale</a:t>
            </a:r>
          </a:p>
          <a:p>
            <a:pPr marL="852286" lvl="1" indent="-426143" algn="l">
              <a:lnSpc>
                <a:spcPts val="5526"/>
              </a:lnSpc>
              <a:buFont typeface="Arial"/>
              <a:buChar char="•"/>
            </a:pPr>
            <a:r>
              <a:rPr lang="en-US" sz="3947" b="1" dirty="0">
                <a:solidFill>
                  <a:srgbClr val="0630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KAN_RGB</a:t>
            </a:r>
          </a:p>
          <a:p>
            <a:pPr marL="852286" lvl="1" indent="-426143" algn="l">
              <a:lnSpc>
                <a:spcPts val="5526"/>
              </a:lnSpc>
              <a:buFont typeface="Arial"/>
              <a:buChar char="•"/>
            </a:pPr>
            <a:r>
              <a:rPr lang="en-US" sz="3947" b="1" dirty="0">
                <a:solidFill>
                  <a:srgbClr val="0630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KAN_Grayscale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-2697500" y="970053"/>
            <a:ext cx="21311029" cy="1464829"/>
            <a:chOff x="0" y="0"/>
            <a:chExt cx="5612781" cy="385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12781" cy="385799"/>
            </a:xfrm>
            <a:custGeom>
              <a:avLst/>
              <a:gdLst/>
              <a:ahLst/>
              <a:cxnLst/>
              <a:rect l="l" t="t" r="r" b="b"/>
              <a:pathLst>
                <a:path w="5612781" h="385799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353272" y="798190"/>
            <a:ext cx="1663920" cy="1636693"/>
          </a:xfrm>
          <a:custGeom>
            <a:avLst/>
            <a:gdLst/>
            <a:ahLst/>
            <a:cxnLst/>
            <a:rect l="l" t="t" r="r" b="b"/>
            <a:pathLst>
              <a:path w="1663920" h="1636693">
                <a:moveTo>
                  <a:pt x="0" y="0"/>
                </a:moveTo>
                <a:lnTo>
                  <a:pt x="1663920" y="0"/>
                </a:lnTo>
                <a:lnTo>
                  <a:pt x="1663920" y="1636692"/>
                </a:lnTo>
                <a:lnTo>
                  <a:pt x="0" y="1636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Freeform 7"/>
          <p:cNvSpPr/>
          <p:nvPr/>
        </p:nvSpPr>
        <p:spPr>
          <a:xfrm>
            <a:off x="16872140" y="0"/>
            <a:ext cx="2549517" cy="2585062"/>
          </a:xfrm>
          <a:custGeom>
            <a:avLst/>
            <a:gdLst/>
            <a:ahLst/>
            <a:cxnLst/>
            <a:rect l="l" t="t" r="r" b="b"/>
            <a:pathLst>
              <a:path w="2549517" h="2585062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8" name="Freeform 8"/>
          <p:cNvSpPr/>
          <p:nvPr/>
        </p:nvSpPr>
        <p:spPr>
          <a:xfrm>
            <a:off x="-390204" y="8950469"/>
            <a:ext cx="2549517" cy="2585062"/>
          </a:xfrm>
          <a:custGeom>
            <a:avLst/>
            <a:gdLst/>
            <a:ahLst/>
            <a:cxnLst/>
            <a:rect l="l" t="t" r="r" b="b"/>
            <a:pathLst>
              <a:path w="2549517" h="2585062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1028700" y="5333219"/>
            <a:ext cx="8013708" cy="3925081"/>
          </a:xfrm>
          <a:custGeom>
            <a:avLst/>
            <a:gdLst/>
            <a:ahLst/>
            <a:cxnLst/>
            <a:rect l="l" t="t" r="r" b="b"/>
            <a:pathLst>
              <a:path w="8013708" h="3925081">
                <a:moveTo>
                  <a:pt x="0" y="0"/>
                </a:moveTo>
                <a:lnTo>
                  <a:pt x="8013708" y="0"/>
                </a:lnTo>
                <a:lnTo>
                  <a:pt x="8013708" y="3925081"/>
                </a:lnTo>
                <a:lnTo>
                  <a:pt x="0" y="3925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0" name="Freeform 10"/>
          <p:cNvSpPr/>
          <p:nvPr/>
        </p:nvSpPr>
        <p:spPr>
          <a:xfrm>
            <a:off x="9245592" y="5333219"/>
            <a:ext cx="8013708" cy="3925081"/>
          </a:xfrm>
          <a:custGeom>
            <a:avLst/>
            <a:gdLst/>
            <a:ahLst/>
            <a:cxnLst/>
            <a:rect l="l" t="t" r="r" b="b"/>
            <a:pathLst>
              <a:path w="8013708" h="3925081">
                <a:moveTo>
                  <a:pt x="0" y="0"/>
                </a:moveTo>
                <a:lnTo>
                  <a:pt x="8013708" y="0"/>
                </a:lnTo>
                <a:lnTo>
                  <a:pt x="8013708" y="3925081"/>
                </a:lnTo>
                <a:lnTo>
                  <a:pt x="0" y="3925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11" name="TextBox 11"/>
          <p:cNvSpPr txBox="1"/>
          <p:nvPr/>
        </p:nvSpPr>
        <p:spPr>
          <a:xfrm>
            <a:off x="2296611" y="1330631"/>
            <a:ext cx="9420558" cy="907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sz="6221" b="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RGB vs Grayscale Input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822791"/>
            <a:ext cx="16230600" cy="792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8"/>
              </a:lnSpc>
            </a:pPr>
            <a:r>
              <a:rPr lang="en-US" sz="464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RGB outperformed Grayscale Input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098160"/>
            <a:ext cx="8864497" cy="76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2"/>
              </a:lnSpc>
              <a:spcBef>
                <a:spcPct val="0"/>
              </a:spcBef>
            </a:pPr>
            <a:r>
              <a:rPr lang="en-US" sz="2835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KAN_RGB: </a:t>
            </a:r>
            <a:r>
              <a:rPr lang="en-US" sz="2835" b="1" dirty="0">
                <a:solidFill>
                  <a:srgbClr val="FF211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97.37% </a:t>
            </a:r>
            <a:r>
              <a:rPr lang="en-US" sz="2835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vs. KAN_Grayscale: 95.19%</a:t>
            </a:r>
          </a:p>
          <a:p>
            <a:pPr algn="l">
              <a:lnSpc>
                <a:spcPts val="2892"/>
              </a:lnSpc>
              <a:spcBef>
                <a:spcPct val="0"/>
              </a:spcBef>
            </a:pPr>
            <a:r>
              <a:rPr lang="en-US" sz="2835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CNN_RGB: </a:t>
            </a:r>
            <a:r>
              <a:rPr lang="en-US" sz="2835" b="1" dirty="0">
                <a:solidFill>
                  <a:srgbClr val="FF211C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96.30%</a:t>
            </a:r>
            <a:r>
              <a:rPr lang="en-US" sz="2835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vs. CNN_Grayscale: 93.01%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421</Words>
  <Application>Microsoft Office PowerPoint</Application>
  <PresentationFormat>Custom</PresentationFormat>
  <Paragraphs>90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Calibri</vt:lpstr>
      <vt:lpstr>Poppins Medium</vt:lpstr>
      <vt:lpstr>Poppins Medium Italics</vt:lpstr>
      <vt:lpstr>Canva Sans</vt:lpstr>
      <vt:lpstr>Magnolia Script</vt:lpstr>
      <vt:lpstr>Barlow Condensed Heavy Italics</vt:lpstr>
      <vt:lpstr>Aptos</vt:lpstr>
      <vt:lpstr>Raleway</vt:lpstr>
      <vt:lpstr>Arial</vt:lpstr>
      <vt:lpstr>Poppins Bold</vt:lpstr>
      <vt:lpstr>Canva Sans Bold</vt:lpstr>
      <vt:lpstr>Barlow Condensed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Drowning Detection Presentation Slide</dc:title>
  <cp:lastModifiedBy>HOONG GUAN TAN</cp:lastModifiedBy>
  <cp:revision>6</cp:revision>
  <dcterms:created xsi:type="dcterms:W3CDTF">2006-08-16T00:00:00Z</dcterms:created>
  <dcterms:modified xsi:type="dcterms:W3CDTF">2025-05-13T10:14:32Z</dcterms:modified>
  <dc:identifier>DAGmZUrX8cA</dc:identifier>
</cp:coreProperties>
</file>